
<file path=[Content_Types].xml><?xml version="1.0" encoding="utf-8"?>
<Types xmlns="http://schemas.openxmlformats.org/package/2006/content-types">
  <Default Extension="avi" ContentType="video/x-msvideo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63" r:id="rId5"/>
    <p:sldId id="264" r:id="rId6"/>
    <p:sldId id="265" r:id="rId7"/>
    <p:sldId id="259" r:id="rId8"/>
    <p:sldId id="260" r:id="rId9"/>
    <p:sldId id="262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221366D-D3D1-447B-A5A8-B4D0B3E61422}" v="2" dt="2020-07-29T14:05:52.654"/>
    <p1510:client id="{76F6B21F-1F92-4C06-B71A-B18A53680B29}" v="48" dt="2020-07-29T16:57:56.14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4" d="100"/>
          <a:sy n="64" d="100"/>
        </p:scale>
        <p:origin x="724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viewProps" Target="view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microsoft.com/office/2015/10/relationships/revisionInfo" Target="revisionInfo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3C4001-A178-4085-A0C5-E5003DA1E1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F9D387-3E64-4A88-BD30-81F5BA12FA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1802EC-A8A3-4A72-A873-FDC2BAA951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D18975-E819-49FE-81D9-42B9EB0DB0C3}" type="datetimeFigureOut">
              <a:rPr lang="en-US" smtClean="0"/>
              <a:t>7/29/2020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AA9711-900B-400F-95EA-7BBC516E8D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47CDC0-1A8D-4B7A-9C36-5F7AE1CA98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567D6-4AE3-4A67-8925-D7E98DFE26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5803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C3FE53-EE54-4934-A33B-287550CBCB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990CCA-FC6E-4DDF-B7E6-A9E10DA721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108C16-CCC6-451F-8435-BEE823662B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D18975-E819-49FE-81D9-42B9EB0DB0C3}" type="datetimeFigureOut">
              <a:rPr lang="en-US" smtClean="0"/>
              <a:t>7/29/2020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3691D2-1083-477D-BDEC-15D8506442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14B88C-9A5F-420E-A479-23A110881B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567D6-4AE3-4A67-8925-D7E98DFE26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3079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1029C8B-CD25-40E1-996F-EF5F1F4C804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997D445-D901-4650-82B1-AF9A79120A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A41D15-80C7-4BB9-81A8-F244F27C94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D18975-E819-49FE-81D9-42B9EB0DB0C3}" type="datetimeFigureOut">
              <a:rPr lang="en-US" smtClean="0"/>
              <a:t>7/29/2020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32133D-3660-4A5E-A0AD-55BF6D1DD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9D4A0F-6686-450E-BBD4-5222D856FA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567D6-4AE3-4A67-8925-D7E98DFE26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8717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3389C-E098-4030-B575-16C51A705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628FD7-4DE6-4379-82B2-8D547923DF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31C4E8-3531-4A52-880F-B0098CAB39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D18975-E819-49FE-81D9-42B9EB0DB0C3}" type="datetimeFigureOut">
              <a:rPr lang="en-US" smtClean="0"/>
              <a:t>7/29/2020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4ACE60-EF15-4D74-9F03-398689D88E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D02E4E-D71C-457A-9363-00D2D7E0F8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567D6-4AE3-4A67-8925-D7E98DFE26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2240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76782B-8446-4B18-BD33-90C5C58307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65EF5B-20CC-46DC-AFD9-B19630C8A7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797883-2C11-4D8F-92C2-C3D9714CCE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D18975-E819-49FE-81D9-42B9EB0DB0C3}" type="datetimeFigureOut">
              <a:rPr lang="en-US" smtClean="0"/>
              <a:t>7/29/2020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9CD6F0-E602-42B1-B16B-8A69536BF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C73771-9879-4801-9725-4EAF8D0E74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567D6-4AE3-4A67-8925-D7E98DFE26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90077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E03CCA-AED6-4063-B2F1-20850379F2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64CA81-0E0A-4956-BED3-FCC13FFD72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2C63C3-739A-4DCA-B379-C8F26C9524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A7810F-FBF7-4533-816C-C63024C969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D18975-E819-49FE-81D9-42B9EB0DB0C3}" type="datetimeFigureOut">
              <a:rPr lang="en-US" smtClean="0"/>
              <a:t>7/29/2020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09FA41-3DB8-4103-922F-ECF0DD73FF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837E62-7401-41E1-96DC-FDBA113930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567D6-4AE3-4A67-8925-D7E98DFE26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71651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819BA-F73B-4BDC-A32D-AA01C58502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4D6FFC-02F7-43FE-AE47-A9B54A0DE6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DDAF6F-2628-4513-A1CF-DE941E113A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02B6C18-B178-44CE-9C82-AD5580405E1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EFA402A-4B10-49E4-99E1-309C74A317C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BC97AEF-C518-468E-A832-35C6472B5E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D18975-E819-49FE-81D9-42B9EB0DB0C3}" type="datetimeFigureOut">
              <a:rPr lang="en-US" smtClean="0"/>
              <a:t>7/29/2020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A985BAF-E98B-42C9-B68C-2A9F4DD36E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A54260F-E188-404E-942D-3C32349FA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567D6-4AE3-4A67-8925-D7E98DFE26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245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3127A-CA4A-46F1-B4AA-0D907CEF8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03E0FBC-A7B7-40F1-8B45-F9BE591EF4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D18975-E819-49FE-81D9-42B9EB0DB0C3}" type="datetimeFigureOut">
              <a:rPr lang="en-US" smtClean="0"/>
              <a:t>7/29/2020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ABD04C-BF45-40BD-AFCD-3629C3A7FB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606BD4-3716-4C94-9E82-223176FFE6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567D6-4AE3-4A67-8925-D7E98DFE26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9937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1B0E85D-AF72-462F-AD52-1FEF1F5DF8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D18975-E819-49FE-81D9-42B9EB0DB0C3}" type="datetimeFigureOut">
              <a:rPr lang="en-US" smtClean="0"/>
              <a:t>7/29/2020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7498CC2-395B-49F1-836B-D1595667E4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69224A-22F1-4AE1-AACA-CDD8266124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567D6-4AE3-4A67-8925-D7E98DFE26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8083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691115-B047-4F2E-AA72-987F3CF4CF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C44B00-220E-42D0-8ECC-102234C356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34DDF2-83D4-45A3-90D0-84D62DCE8C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395A93-1592-4428-AB15-25E4E4523B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D18975-E819-49FE-81D9-42B9EB0DB0C3}" type="datetimeFigureOut">
              <a:rPr lang="en-US" smtClean="0"/>
              <a:t>7/29/2020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669C9E-BE79-454A-9022-1CBD9F98D4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E99815-6966-4A2C-B7AA-115BB0305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567D6-4AE3-4A67-8925-D7E98DFE26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0778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A294D5-60E8-4526-9310-0558D24457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D6A8A61-880D-49CD-844F-21A151179B8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4172AB-92FC-4DB2-A7F3-B46DEAD3C7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C71C28-F8E5-43E4-B03D-872320222F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D18975-E819-49FE-81D9-42B9EB0DB0C3}" type="datetimeFigureOut">
              <a:rPr lang="en-US" smtClean="0"/>
              <a:t>7/29/2020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C0F282-75BB-48F6-A788-D1FBC85A98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8B015F-0BE3-48DF-9906-2FE340E639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567D6-4AE3-4A67-8925-D7E98DFE26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3057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D51B5E0-4050-4850-A76E-DB86F4BA0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20C441-B431-4A33-A1AA-7A3D1DDD6C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6F91F4-556D-4A2C-BAD4-10B6012094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D18975-E819-49FE-81D9-42B9EB0DB0C3}" type="datetimeFigureOut">
              <a:rPr lang="en-US" smtClean="0"/>
              <a:t>7/29/2020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C05113-8170-4797-A116-D0F4F85613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DD7537-B8F1-4294-91B3-0B2295D072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E567D6-4AE3-4A67-8925-D7E98DFE26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2218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video" Target="../media/media5.avi"/><Relationship Id="rId3" Type="http://schemas.microsoft.com/office/2007/relationships/media" Target="../media/media3.avi"/><Relationship Id="rId7" Type="http://schemas.microsoft.com/office/2007/relationships/media" Target="../media/media5.avi"/><Relationship Id="rId2" Type="http://schemas.openxmlformats.org/officeDocument/2006/relationships/video" Target="../media/media2.avi"/><Relationship Id="rId1" Type="http://schemas.microsoft.com/office/2007/relationships/media" Target="../media/media2.avi"/><Relationship Id="rId6" Type="http://schemas.openxmlformats.org/officeDocument/2006/relationships/video" Target="../media/media4.avi"/><Relationship Id="rId5" Type="http://schemas.microsoft.com/office/2007/relationships/media" Target="../media/media4.avi"/><Relationship Id="rId10" Type="http://schemas.openxmlformats.org/officeDocument/2006/relationships/image" Target="../media/image3.png"/><Relationship Id="rId4" Type="http://schemas.openxmlformats.org/officeDocument/2006/relationships/video" Target="../media/media3.avi"/><Relationship Id="rId9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7895A40-19A4-42D6-9D30-DBC1E80026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2F429C4-ABC9-46FC-818A-B5429CDE4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1270325" y="3369273"/>
            <a:ext cx="32004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CEF98E4-3709-4952-8F42-2305CCE34F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6374475" y="1040470"/>
            <a:ext cx="6858003" cy="477704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10BCCF5-D685-47FF-B675-647EAEB72C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7914" y="857786"/>
            <a:ext cx="11067024" cy="520893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E1C84A-B65E-4453-A6F1-B83A8AF2FA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7689" y="3071183"/>
            <a:ext cx="9910296" cy="2590027"/>
          </a:xfrm>
        </p:spPr>
        <p:txBody>
          <a:bodyPr anchor="t">
            <a:normAutofit/>
          </a:bodyPr>
          <a:lstStyle/>
          <a:p>
            <a:pPr algn="l"/>
            <a:r>
              <a:rPr lang="en-GB" sz="4400"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FYP5: Object Detection, Tracking and Suspicious Activity Recognition for Maritime Surveillance using Thermal Vision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0EE8A42-107A-4D4C-8D56-BBAE95C7FC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1524009" y="3366125"/>
            <a:ext cx="32004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8787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21">
            <a:extLst>
              <a:ext uri="{FF2B5EF4-FFF2-40B4-BE49-F238E27FC236}">
                <a16:creationId xmlns:a16="http://schemas.microsoft.com/office/drawing/2014/main" id="{8B9AA7C6-5E5A-498E-A6DF-A943376E09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3EAB11A-76F7-48F4-9B4F-5BFDF4BF96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4300" y="2385102"/>
            <a:ext cx="574091" cy="2087796"/>
            <a:chOff x="209668" y="2857422"/>
            <a:chExt cx="463662" cy="2087796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4D4C416-D5F4-4F6F-A6F1-87A21CD4FC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423947" y="2857422"/>
              <a:ext cx="249383" cy="208779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C6AC1C30-21C6-4BF6-93EE-B211D7A850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209668" y="2857423"/>
              <a:ext cx="1" cy="2087795"/>
            </a:xfrm>
            <a:prstGeom prst="line">
              <a:avLst/>
            </a:prstGeom>
            <a:ln w="1778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81E140AE-0ABF-47C8-BF32-7D2F0CF2B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BC4F608-B4B8-48C3-9572-C0F061B1C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631767"/>
            <a:ext cx="11111729" cy="575240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9E8469-6E70-4298-B30F-3FA3C0D5C5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3618" y="1239927"/>
            <a:ext cx="4008586" cy="4680583"/>
          </a:xfrm>
        </p:spPr>
        <p:txBody>
          <a:bodyPr anchor="ctr">
            <a:normAutofit/>
          </a:bodyPr>
          <a:lstStyle/>
          <a:p>
            <a:r>
              <a:rPr lang="en-US" sz="5200"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Weekly Tasks</a:t>
            </a:r>
            <a:endParaRPr lang="en-GB" sz="5200">
              <a:latin typeface="+mn-lt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0A7431-D721-495C-A2F8-972ABEC07E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1923" y="1239927"/>
            <a:ext cx="4971824" cy="4680583"/>
          </a:xfrm>
        </p:spPr>
        <p:txBody>
          <a:bodyPr anchor="ctr">
            <a:normAutofit/>
          </a:bodyPr>
          <a:lstStyle/>
          <a:p>
            <a:r>
              <a:rPr lang="en-US" sz="2000"/>
              <a:t>Conversion of MATLAB scripts to Python to load </a:t>
            </a:r>
            <a:r>
              <a:rPr lang="en-US" sz="2000">
                <a:ea typeface="+mn-lt"/>
                <a:cs typeface="+mn-lt"/>
              </a:rPr>
              <a:t>frame-by-frame</a:t>
            </a:r>
            <a:r>
              <a:rPr lang="en-US" sz="2000"/>
              <a:t> and generate action tubes </a:t>
            </a:r>
            <a:endParaRPr lang="en-US" sz="2000">
              <a:cs typeface="Calibri"/>
            </a:endParaRPr>
          </a:p>
          <a:p>
            <a:r>
              <a:rPr lang="en-US" sz="2000"/>
              <a:t>Creating the pipeline for ROAD</a:t>
            </a:r>
            <a:endParaRPr lang="en-US" sz="20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322768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AAE94E3-A7DB-4868-B1E3-E49703488B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5A9872-F779-4ECB-B639-5E13AEB9FA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60" y="856180"/>
            <a:ext cx="5279408" cy="1128068"/>
          </a:xfrm>
        </p:spPr>
        <p:txBody>
          <a:bodyPr anchor="ctr">
            <a:normAutofit fontScale="90000"/>
          </a:bodyPr>
          <a:lstStyle/>
          <a:p>
            <a:r>
              <a:rPr lang="en-US" sz="4000" b="1"/>
              <a:t>Results after the conversion of </a:t>
            </a:r>
            <a:r>
              <a:rPr lang="en-US" sz="4000" b="1" err="1"/>
              <a:t>MatLab</a:t>
            </a:r>
            <a:r>
              <a:rPr lang="en-US" sz="4000" b="1"/>
              <a:t> to Python</a:t>
            </a:r>
            <a:endParaRPr lang="en-US" sz="40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123821"/>
            <a:ext cx="4975066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49687" y="357447"/>
            <a:ext cx="4845488" cy="29235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5820E149-7886-4D8F-A3ED-4011A07CE8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4205" y="581892"/>
            <a:ext cx="4375869" cy="2518756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8CB5D2D7-DF65-4E86-BFBA-FFB9B5ACEB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49687" y="3505479"/>
            <a:ext cx="4845488" cy="29235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test">
            <a:hlinkClick r:id="" action="ppaction://media"/>
            <a:extLst>
              <a:ext uri="{FF2B5EF4-FFF2-40B4-BE49-F238E27FC236}">
                <a16:creationId xmlns:a16="http://schemas.microsoft.com/office/drawing/2014/main" id="{ADDECB0A-2159-40DE-8E25-FB844D92D0B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602037" y="3707894"/>
            <a:ext cx="3358340" cy="2518756"/>
          </a:xfrm>
          <a:prstGeom prst="rect">
            <a:avLst/>
          </a:prstGeom>
        </p:spPr>
      </p:pic>
      <p:graphicFrame>
        <p:nvGraphicFramePr>
          <p:cNvPr id="15" name="Content Placeholder 14">
            <a:extLst>
              <a:ext uri="{FF2B5EF4-FFF2-40B4-BE49-F238E27FC236}">
                <a16:creationId xmlns:a16="http://schemas.microsoft.com/office/drawing/2014/main" id="{44734EE9-B59C-4BAC-97AC-236B0C9919B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08661839"/>
              </p:ext>
            </p:extLst>
          </p:nvPr>
        </p:nvGraphicFramePr>
        <p:xfrm>
          <a:off x="577479" y="2965188"/>
          <a:ext cx="5150278" cy="190856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209163">
                  <a:extLst>
                    <a:ext uri="{9D8B030D-6E8A-4147-A177-3AD203B41FA5}">
                      <a16:colId xmlns:a16="http://schemas.microsoft.com/office/drawing/2014/main" val="1891164018"/>
                    </a:ext>
                  </a:extLst>
                </a:gridCol>
                <a:gridCol w="941115">
                  <a:extLst>
                    <a:ext uri="{9D8B030D-6E8A-4147-A177-3AD203B41FA5}">
                      <a16:colId xmlns:a16="http://schemas.microsoft.com/office/drawing/2014/main" val="698012187"/>
                    </a:ext>
                  </a:extLst>
                </a:gridCol>
              </a:tblGrid>
              <a:tr h="428693">
                <a:tc>
                  <a:txBody>
                    <a:bodyPr/>
                    <a:lstStyle/>
                    <a:p>
                      <a:pPr algn="l"/>
                      <a:r>
                        <a:rPr lang="en-US"/>
                        <a:t>Avg. time to load a frame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7ms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81982110"/>
                  </a:ext>
                </a:extLst>
              </a:tr>
              <a:tr h="739936">
                <a:tc>
                  <a:txBody>
                    <a:bodyPr/>
                    <a:lstStyle/>
                    <a:p>
                      <a:pPr algn="l"/>
                      <a:r>
                        <a:rPr lang="en-US"/>
                        <a:t>Total time to generate tubes per video with 140 frames (24 actions)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10.7s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58975859"/>
                  </a:ext>
                </a:extLst>
              </a:tr>
              <a:tr h="73993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Time to incrementally link a tube to next frame (24 actions)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76ms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644829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7774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3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9">
            <a:extLst>
              <a:ext uri="{FF2B5EF4-FFF2-40B4-BE49-F238E27FC236}">
                <a16:creationId xmlns:a16="http://schemas.microsoft.com/office/drawing/2014/main" id="{0855A890-B60B-4670-9DC2-69DC05015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3A0162-6D8A-4BF6-85A8-2D1F2BA61E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594" y="2005647"/>
            <a:ext cx="2469624" cy="28460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400" b="1"/>
              <a:t>Object tracking in Thermal Environment</a:t>
            </a:r>
          </a:p>
        </p:txBody>
      </p:sp>
      <p:sp>
        <p:nvSpPr>
          <p:cNvPr id="18" name="Rectangle 21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22480" y="3392097"/>
            <a:ext cx="1719072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23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7042549" y="-827233"/>
            <a:ext cx="1715478" cy="85834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5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283" y="664308"/>
            <a:ext cx="8082632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horse_kcf">
            <a:hlinkClick r:id="" action="ppaction://media"/>
            <a:extLst>
              <a:ext uri="{FF2B5EF4-FFF2-40B4-BE49-F238E27FC236}">
                <a16:creationId xmlns:a16="http://schemas.microsoft.com/office/drawing/2014/main" id="{A0D6CAC7-4AAA-47D9-BE12-81054497213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4304551" y="883463"/>
            <a:ext cx="3202720" cy="2523744"/>
          </a:xfrm>
          <a:prstGeom prst="rect">
            <a:avLst/>
          </a:prstGeom>
        </p:spPr>
      </p:pic>
      <p:pic>
        <p:nvPicPr>
          <p:cNvPr id="13" name="horse_medianflow">
            <a:hlinkClick r:id="" action="ppaction://media"/>
            <a:extLst>
              <a:ext uri="{FF2B5EF4-FFF2-40B4-BE49-F238E27FC236}">
                <a16:creationId xmlns:a16="http://schemas.microsoft.com/office/drawing/2014/main" id="{4023649F-E3DE-45AB-89BF-B7CF066FDCDD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177872" y="883463"/>
            <a:ext cx="3202720" cy="2523744"/>
          </a:xfrm>
          <a:prstGeom prst="rect">
            <a:avLst/>
          </a:prstGeom>
        </p:spPr>
      </p:pic>
      <p:pic>
        <p:nvPicPr>
          <p:cNvPr id="14" name="horse_csrt">
            <a:hlinkClick r:id="" action="ppaction://media"/>
            <a:extLst>
              <a:ext uri="{FF2B5EF4-FFF2-40B4-BE49-F238E27FC236}">
                <a16:creationId xmlns:a16="http://schemas.microsoft.com/office/drawing/2014/main" id="{D5323A95-EC31-4BFD-AA09-6F69F67233A5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4304551" y="3564974"/>
            <a:ext cx="3202720" cy="2523744"/>
          </a:xfrm>
          <a:prstGeom prst="rect">
            <a:avLst/>
          </a:prstGeom>
        </p:spPr>
      </p:pic>
      <p:pic>
        <p:nvPicPr>
          <p:cNvPr id="15" name="horse_mosse">
            <a:hlinkClick r:id="" action="ppaction://media"/>
            <a:extLst>
              <a:ext uri="{FF2B5EF4-FFF2-40B4-BE49-F238E27FC236}">
                <a16:creationId xmlns:a16="http://schemas.microsoft.com/office/drawing/2014/main" id="{A2992BD1-3BFB-47D9-BDC2-C33A34C7066E}"/>
              </a:ext>
            </a:extLst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183298" y="3564973"/>
            <a:ext cx="3202720" cy="252374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7DFB603-05E3-48DF-BB0D-1DC4FED97B41}"/>
              </a:ext>
            </a:extLst>
          </p:cNvPr>
          <p:cNvSpPr txBox="1"/>
          <p:nvPr/>
        </p:nvSpPr>
        <p:spPr>
          <a:xfrm>
            <a:off x="4304551" y="3154833"/>
            <a:ext cx="3202720" cy="252374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300">
                <a:solidFill>
                  <a:srgbClr val="FFFFFF"/>
                </a:solidFill>
              </a:rPr>
              <a:t>KCF Tracker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20FC56-42E9-4284-A9FB-33BC17C938F8}"/>
              </a:ext>
            </a:extLst>
          </p:cNvPr>
          <p:cNvSpPr txBox="1"/>
          <p:nvPr/>
        </p:nvSpPr>
        <p:spPr>
          <a:xfrm>
            <a:off x="8177872" y="3154833"/>
            <a:ext cx="3202720" cy="252374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300">
                <a:solidFill>
                  <a:srgbClr val="FFFFFF"/>
                </a:solidFill>
              </a:rPr>
              <a:t>Median Flow Tracker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BD0614D-3690-4397-A212-67C62CF6E46C}"/>
              </a:ext>
            </a:extLst>
          </p:cNvPr>
          <p:cNvSpPr txBox="1"/>
          <p:nvPr/>
        </p:nvSpPr>
        <p:spPr>
          <a:xfrm>
            <a:off x="4304551" y="5836344"/>
            <a:ext cx="3202720" cy="252374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300">
                <a:solidFill>
                  <a:srgbClr val="FFFFFF"/>
                </a:solidFill>
              </a:rPr>
              <a:t>CSRT Tracker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8F74AFD-870E-4ADD-AFE8-C0C694BE6D2A}"/>
              </a:ext>
            </a:extLst>
          </p:cNvPr>
          <p:cNvSpPr txBox="1"/>
          <p:nvPr/>
        </p:nvSpPr>
        <p:spPr>
          <a:xfrm>
            <a:off x="8183298" y="5836343"/>
            <a:ext cx="3202720" cy="252374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300">
                <a:solidFill>
                  <a:srgbClr val="FFFFFF"/>
                </a:solidFill>
              </a:rPr>
              <a:t>MOSSE Tracker</a:t>
            </a:r>
          </a:p>
        </p:txBody>
      </p:sp>
    </p:spTree>
    <p:extLst>
      <p:ext uri="{BB962C8B-B14F-4D97-AF65-F5344CB8AC3E}">
        <p14:creationId xmlns:p14="http://schemas.microsoft.com/office/powerpoint/2010/main" val="2928612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60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160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1600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320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1600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4800"/>
                            </p:stCondLst>
                            <p:childTnLst>
                              <p:par>
                                <p:cTn id="14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11600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6" repeatCount="indefinite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80000">
                <p:cTn id="22" repeatCount="indefinite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7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video>
              <p:cMediaNode vol="80000">
                <p:cTn id="28" repeatCount="indefinite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seq concurrent="1" nextAc="seek">
              <p:cTn id="29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0" fill="hold">
                      <p:stCondLst>
                        <p:cond delay="0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3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video>
              <p:cMediaNode vol="80000">
                <p:cTn id="34" repeatCount="indefinite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seq concurrent="1" nextAc="seek">
              <p:cTn id="35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6" fill="hold">
                      <p:stCondLst>
                        <p:cond delay="0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9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" name="Group 106">
            <a:extLst>
              <a:ext uri="{FF2B5EF4-FFF2-40B4-BE49-F238E27FC236}">
                <a16:creationId xmlns:a16="http://schemas.microsoft.com/office/drawing/2014/main" id="{6753BCBD-E157-4A23-A8BC-DA7F349F6FD1}"/>
              </a:ext>
            </a:extLst>
          </p:cNvPr>
          <p:cNvGrpSpPr/>
          <p:nvPr/>
        </p:nvGrpSpPr>
        <p:grpSpPr>
          <a:xfrm>
            <a:off x="2149135" y="207594"/>
            <a:ext cx="9870351" cy="6442813"/>
            <a:chOff x="1632153" y="211945"/>
            <a:chExt cx="9870351" cy="6617560"/>
          </a:xfrm>
        </p:grpSpPr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C4D6BE5F-D4A0-4192-98F0-E7078B0C0490}"/>
                </a:ext>
              </a:extLst>
            </p:cNvPr>
            <p:cNvGrpSpPr/>
            <p:nvPr/>
          </p:nvGrpSpPr>
          <p:grpSpPr>
            <a:xfrm>
              <a:off x="1632153" y="663678"/>
              <a:ext cx="8264014" cy="5198807"/>
              <a:chOff x="1587908" y="501445"/>
              <a:chExt cx="8264014" cy="5198807"/>
            </a:xfrm>
          </p:grpSpPr>
          <p:cxnSp>
            <p:nvCxnSpPr>
              <p:cNvPr id="126" name="Straight Arrow Connector 125">
                <a:extLst>
                  <a:ext uri="{FF2B5EF4-FFF2-40B4-BE49-F238E27FC236}">
                    <a16:creationId xmlns:a16="http://schemas.microsoft.com/office/drawing/2014/main" id="{DB11CD37-6DAD-47BB-A15E-CF4E39A3D668}"/>
                  </a:ext>
                </a:extLst>
              </p:cNvPr>
              <p:cNvCxnSpPr>
                <a:cxnSpLocks/>
                <a:endCxn id="129" idx="0"/>
              </p:cNvCxnSpPr>
              <p:nvPr/>
            </p:nvCxnSpPr>
            <p:spPr>
              <a:xfrm>
                <a:off x="6096000" y="501445"/>
                <a:ext cx="0" cy="958646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id="{483A6F5F-6D9B-4833-A07F-719D90281525}"/>
                  </a:ext>
                </a:extLst>
              </p:cNvPr>
              <p:cNvSpPr/>
              <p:nvPr/>
            </p:nvSpPr>
            <p:spPr>
              <a:xfrm>
                <a:off x="5343832" y="1460091"/>
                <a:ext cx="1504335" cy="486697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chemeClr val="tx1"/>
                    </a:solidFill>
                  </a:rPr>
                  <a:t>1x1 2D Conv</a:t>
                </a:r>
              </a:p>
            </p:txBody>
          </p:sp>
          <p:cxnSp>
            <p:nvCxnSpPr>
              <p:cNvPr id="130" name="Straight Arrow Connector 129">
                <a:extLst>
                  <a:ext uri="{FF2B5EF4-FFF2-40B4-BE49-F238E27FC236}">
                    <a16:creationId xmlns:a16="http://schemas.microsoft.com/office/drawing/2014/main" id="{7E2BF693-AB4A-4A08-B76B-8B81CF9E0FD7}"/>
                  </a:ext>
                </a:extLst>
              </p:cNvPr>
              <p:cNvCxnSpPr>
                <a:cxnSpLocks/>
                <a:stCxn id="129" idx="2"/>
                <a:endCxn id="132" idx="0"/>
              </p:cNvCxnSpPr>
              <p:nvPr/>
            </p:nvCxnSpPr>
            <p:spPr>
              <a:xfrm flipH="1">
                <a:off x="6095998" y="1946788"/>
                <a:ext cx="2" cy="575186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2" name="Oval 131">
                <a:extLst>
                  <a:ext uri="{FF2B5EF4-FFF2-40B4-BE49-F238E27FC236}">
                    <a16:creationId xmlns:a16="http://schemas.microsoft.com/office/drawing/2014/main" id="{F9C91A8F-620C-4BFB-B10E-F0D7A6915F99}"/>
                  </a:ext>
                </a:extLst>
              </p:cNvPr>
              <p:cNvSpPr/>
              <p:nvPr/>
            </p:nvSpPr>
            <p:spPr>
              <a:xfrm>
                <a:off x="5727288" y="2521974"/>
                <a:ext cx="737419" cy="752168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600" b="1">
                    <a:solidFill>
                      <a:schemeClr val="tx1"/>
                    </a:solidFill>
                  </a:rPr>
                  <a:t>-</a:t>
                </a:r>
              </a:p>
            </p:txBody>
          </p:sp>
          <p:cxnSp>
            <p:nvCxnSpPr>
              <p:cNvPr id="133" name="Straight Arrow Connector 132">
                <a:extLst>
                  <a:ext uri="{FF2B5EF4-FFF2-40B4-BE49-F238E27FC236}">
                    <a16:creationId xmlns:a16="http://schemas.microsoft.com/office/drawing/2014/main" id="{E65C1F30-52DA-4BA5-AF1B-E162C5ECE6FA}"/>
                  </a:ext>
                </a:extLst>
              </p:cNvPr>
              <p:cNvCxnSpPr>
                <a:cxnSpLocks/>
                <a:stCxn id="134" idx="3"/>
                <a:endCxn id="132" idx="2"/>
              </p:cNvCxnSpPr>
              <p:nvPr/>
            </p:nvCxnSpPr>
            <p:spPr>
              <a:xfrm>
                <a:off x="5438465" y="2898058"/>
                <a:ext cx="288823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31BC850E-62BE-4EC2-849F-F82E7AC4F72E}"/>
                  </a:ext>
                </a:extLst>
              </p:cNvPr>
              <p:cNvSpPr/>
              <p:nvPr/>
            </p:nvSpPr>
            <p:spPr>
              <a:xfrm>
                <a:off x="4017704" y="2588343"/>
                <a:ext cx="1420761" cy="619429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chemeClr val="tx1"/>
                    </a:solidFill>
                  </a:rPr>
                  <a:t>3x3 2D Conv</a:t>
                </a:r>
              </a:p>
            </p:txBody>
          </p:sp>
          <p:cxnSp>
            <p:nvCxnSpPr>
              <p:cNvPr id="138" name="Connector: Elbow 137">
                <a:extLst>
                  <a:ext uri="{FF2B5EF4-FFF2-40B4-BE49-F238E27FC236}">
                    <a16:creationId xmlns:a16="http://schemas.microsoft.com/office/drawing/2014/main" id="{45FA8AE2-5593-4252-9356-6CDF160ADDDB}"/>
                  </a:ext>
                </a:extLst>
              </p:cNvPr>
              <p:cNvCxnSpPr>
                <a:cxnSpLocks/>
                <a:endCxn id="134" idx="1"/>
              </p:cNvCxnSpPr>
              <p:nvPr/>
            </p:nvCxnSpPr>
            <p:spPr>
              <a:xfrm rot="16200000" flipH="1">
                <a:off x="3505198" y="2385551"/>
                <a:ext cx="715297" cy="309716"/>
              </a:xfrm>
              <a:prstGeom prst="bentConnector2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Arrow Connector 140">
                <a:extLst>
                  <a:ext uri="{FF2B5EF4-FFF2-40B4-BE49-F238E27FC236}">
                    <a16:creationId xmlns:a16="http://schemas.microsoft.com/office/drawing/2014/main" id="{6987E4C8-4E56-4C79-8757-0C378B76A791}"/>
                  </a:ext>
                </a:extLst>
              </p:cNvPr>
              <p:cNvCxnSpPr>
                <a:cxnSpLocks/>
                <a:stCxn id="132" idx="4"/>
                <a:endCxn id="147" idx="0"/>
              </p:cNvCxnSpPr>
              <p:nvPr/>
            </p:nvCxnSpPr>
            <p:spPr>
              <a:xfrm flipH="1">
                <a:off x="6089854" y="3274142"/>
                <a:ext cx="6144" cy="656303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Connector: Elbow 141">
                <a:extLst>
                  <a:ext uri="{FF2B5EF4-FFF2-40B4-BE49-F238E27FC236}">
                    <a16:creationId xmlns:a16="http://schemas.microsoft.com/office/drawing/2014/main" id="{A114049D-043C-4996-86F7-081183756D05}"/>
                  </a:ext>
                </a:extLst>
              </p:cNvPr>
              <p:cNvCxnSpPr>
                <a:cxnSpLocks/>
                <a:endCxn id="143" idx="0"/>
              </p:cNvCxnSpPr>
              <p:nvPr/>
            </p:nvCxnSpPr>
            <p:spPr>
              <a:xfrm rot="10800000" flipV="1">
                <a:off x="2340079" y="980765"/>
                <a:ext cx="3755929" cy="479324"/>
              </a:xfrm>
              <a:prstGeom prst="bentConnector2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3" name="Rectangle 142">
                <a:extLst>
                  <a:ext uri="{FF2B5EF4-FFF2-40B4-BE49-F238E27FC236}">
                    <a16:creationId xmlns:a16="http://schemas.microsoft.com/office/drawing/2014/main" id="{0DEE99B9-B31B-4666-A8D1-57B1A8D9C468}"/>
                  </a:ext>
                </a:extLst>
              </p:cNvPr>
              <p:cNvSpPr/>
              <p:nvPr/>
            </p:nvSpPr>
            <p:spPr>
              <a:xfrm>
                <a:off x="1587910" y="1460089"/>
                <a:ext cx="1504335" cy="486697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chemeClr val="tx1"/>
                    </a:solidFill>
                  </a:rPr>
                  <a:t>1x1 2D Conv</a:t>
                </a:r>
              </a:p>
            </p:txBody>
          </p:sp>
          <p:sp>
            <p:nvSpPr>
              <p:cNvPr id="145" name="Rectangle 144">
                <a:extLst>
                  <a:ext uri="{FF2B5EF4-FFF2-40B4-BE49-F238E27FC236}">
                    <a16:creationId xmlns:a16="http://schemas.microsoft.com/office/drawing/2014/main" id="{EC30A0CB-383A-4678-AE4D-A0ED69E6557F}"/>
                  </a:ext>
                </a:extLst>
              </p:cNvPr>
              <p:cNvSpPr/>
              <p:nvPr/>
            </p:nvSpPr>
            <p:spPr>
              <a:xfrm>
                <a:off x="1629696" y="2485103"/>
                <a:ext cx="1420761" cy="619429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chemeClr val="tx1"/>
                    </a:solidFill>
                  </a:rPr>
                  <a:t>3x3 2D Conv</a:t>
                </a:r>
              </a:p>
            </p:txBody>
          </p:sp>
          <p:sp>
            <p:nvSpPr>
              <p:cNvPr id="146" name="Rectangle 145">
                <a:extLst>
                  <a:ext uri="{FF2B5EF4-FFF2-40B4-BE49-F238E27FC236}">
                    <a16:creationId xmlns:a16="http://schemas.microsoft.com/office/drawing/2014/main" id="{05AF2195-BD9C-4271-A3C5-C7DE9F6B65BE}"/>
                  </a:ext>
                </a:extLst>
              </p:cNvPr>
              <p:cNvSpPr/>
              <p:nvPr/>
            </p:nvSpPr>
            <p:spPr>
              <a:xfrm>
                <a:off x="1587908" y="3642849"/>
                <a:ext cx="1504335" cy="486697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chemeClr val="tx1"/>
                    </a:solidFill>
                  </a:rPr>
                  <a:t>1x1 2D Conv</a:t>
                </a:r>
              </a:p>
            </p:txBody>
          </p:sp>
          <p:sp>
            <p:nvSpPr>
              <p:cNvPr id="147" name="Rectangle 146">
                <a:extLst>
                  <a:ext uri="{FF2B5EF4-FFF2-40B4-BE49-F238E27FC236}">
                    <a16:creationId xmlns:a16="http://schemas.microsoft.com/office/drawing/2014/main" id="{A165D583-C4E6-4FE4-90E2-25CC89EA0208}"/>
                  </a:ext>
                </a:extLst>
              </p:cNvPr>
              <p:cNvSpPr/>
              <p:nvPr/>
            </p:nvSpPr>
            <p:spPr>
              <a:xfrm>
                <a:off x="5337686" y="3930445"/>
                <a:ext cx="1504335" cy="486697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chemeClr val="tx1"/>
                    </a:solidFill>
                  </a:rPr>
                  <a:t>1x1 2D Conv</a:t>
                </a:r>
              </a:p>
            </p:txBody>
          </p:sp>
          <p:sp>
            <p:nvSpPr>
              <p:cNvPr id="148" name="Rectangle 147">
                <a:extLst>
                  <a:ext uri="{FF2B5EF4-FFF2-40B4-BE49-F238E27FC236}">
                    <a16:creationId xmlns:a16="http://schemas.microsoft.com/office/drawing/2014/main" id="{12A71411-6D8E-420A-926C-DA94293CBE26}"/>
                  </a:ext>
                </a:extLst>
              </p:cNvPr>
              <p:cNvSpPr/>
              <p:nvPr/>
            </p:nvSpPr>
            <p:spPr>
              <a:xfrm>
                <a:off x="8347587" y="1460088"/>
                <a:ext cx="1504335" cy="486697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chemeClr val="tx1"/>
                    </a:solidFill>
                  </a:rPr>
                  <a:t>1x1 2D Conv</a:t>
                </a:r>
              </a:p>
            </p:txBody>
          </p:sp>
          <p:sp>
            <p:nvSpPr>
              <p:cNvPr id="151" name="Rectangle 150">
                <a:extLst>
                  <a:ext uri="{FF2B5EF4-FFF2-40B4-BE49-F238E27FC236}">
                    <a16:creationId xmlns:a16="http://schemas.microsoft.com/office/drawing/2014/main" id="{879189E4-9533-49EA-9EB2-C8209316383C}"/>
                  </a:ext>
                </a:extLst>
              </p:cNvPr>
              <p:cNvSpPr/>
              <p:nvPr/>
            </p:nvSpPr>
            <p:spPr>
              <a:xfrm>
                <a:off x="8389373" y="2374490"/>
                <a:ext cx="1420761" cy="752168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chemeClr val="tx1"/>
                    </a:solidFill>
                  </a:rPr>
                  <a:t>3x3 </a:t>
                </a:r>
                <a:r>
                  <a:rPr lang="en-US" err="1">
                    <a:solidFill>
                      <a:schemeClr val="tx1"/>
                    </a:solidFill>
                  </a:rPr>
                  <a:t>ConvLSTM</a:t>
                </a:r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52" name="Rectangle 151">
                <a:extLst>
                  <a:ext uri="{FF2B5EF4-FFF2-40B4-BE49-F238E27FC236}">
                    <a16:creationId xmlns:a16="http://schemas.microsoft.com/office/drawing/2014/main" id="{77E7B88B-D9B5-4295-83D6-16B8C3666E65}"/>
                  </a:ext>
                </a:extLst>
              </p:cNvPr>
              <p:cNvSpPr/>
              <p:nvPr/>
            </p:nvSpPr>
            <p:spPr>
              <a:xfrm>
                <a:off x="8347587" y="3642849"/>
                <a:ext cx="1504335" cy="486697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chemeClr val="tx1"/>
                    </a:solidFill>
                  </a:rPr>
                  <a:t>1x1 2D Conv</a:t>
                </a:r>
              </a:p>
            </p:txBody>
          </p:sp>
          <p:cxnSp>
            <p:nvCxnSpPr>
              <p:cNvPr id="153" name="Straight Arrow Connector 152">
                <a:extLst>
                  <a:ext uri="{FF2B5EF4-FFF2-40B4-BE49-F238E27FC236}">
                    <a16:creationId xmlns:a16="http://schemas.microsoft.com/office/drawing/2014/main" id="{091EB664-3D40-49A0-A8B3-16E87E8BC2DD}"/>
                  </a:ext>
                </a:extLst>
              </p:cNvPr>
              <p:cNvCxnSpPr>
                <a:cxnSpLocks/>
                <a:stCxn id="143" idx="2"/>
                <a:endCxn id="145" idx="0"/>
              </p:cNvCxnSpPr>
              <p:nvPr/>
            </p:nvCxnSpPr>
            <p:spPr>
              <a:xfrm flipH="1">
                <a:off x="2340077" y="1946786"/>
                <a:ext cx="1" cy="538317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Arrow Connector 153">
                <a:extLst>
                  <a:ext uri="{FF2B5EF4-FFF2-40B4-BE49-F238E27FC236}">
                    <a16:creationId xmlns:a16="http://schemas.microsoft.com/office/drawing/2014/main" id="{F7FE96B1-2B68-4D14-95C8-335D3A95685A}"/>
                  </a:ext>
                </a:extLst>
              </p:cNvPr>
              <p:cNvCxnSpPr>
                <a:cxnSpLocks/>
                <a:stCxn id="145" idx="2"/>
                <a:endCxn id="146" idx="0"/>
              </p:cNvCxnSpPr>
              <p:nvPr/>
            </p:nvCxnSpPr>
            <p:spPr>
              <a:xfrm flipH="1">
                <a:off x="2340076" y="3104532"/>
                <a:ext cx="1" cy="538317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Arrow Connector 154">
                <a:extLst>
                  <a:ext uri="{FF2B5EF4-FFF2-40B4-BE49-F238E27FC236}">
                    <a16:creationId xmlns:a16="http://schemas.microsoft.com/office/drawing/2014/main" id="{FD592F8E-11A8-4CA0-AE30-953DDB9ABA0C}"/>
                  </a:ext>
                </a:extLst>
              </p:cNvPr>
              <p:cNvCxnSpPr>
                <a:cxnSpLocks/>
                <a:stCxn id="148" idx="2"/>
                <a:endCxn id="151" idx="0"/>
              </p:cNvCxnSpPr>
              <p:nvPr/>
            </p:nvCxnSpPr>
            <p:spPr>
              <a:xfrm flipH="1">
                <a:off x="9099754" y="1946785"/>
                <a:ext cx="1" cy="427705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Arrow Connector 155">
                <a:extLst>
                  <a:ext uri="{FF2B5EF4-FFF2-40B4-BE49-F238E27FC236}">
                    <a16:creationId xmlns:a16="http://schemas.microsoft.com/office/drawing/2014/main" id="{1C7A5092-FC74-410C-8E6A-6D580826B47C}"/>
                  </a:ext>
                </a:extLst>
              </p:cNvPr>
              <p:cNvCxnSpPr>
                <a:cxnSpLocks/>
                <a:stCxn id="151" idx="2"/>
                <a:endCxn id="152" idx="0"/>
              </p:cNvCxnSpPr>
              <p:nvPr/>
            </p:nvCxnSpPr>
            <p:spPr>
              <a:xfrm>
                <a:off x="9099754" y="3126658"/>
                <a:ext cx="1" cy="516191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Connector: Elbow 156">
                <a:extLst>
                  <a:ext uri="{FF2B5EF4-FFF2-40B4-BE49-F238E27FC236}">
                    <a16:creationId xmlns:a16="http://schemas.microsoft.com/office/drawing/2014/main" id="{078947F8-C603-4506-A091-3D1F2BA3664D}"/>
                  </a:ext>
                </a:extLst>
              </p:cNvPr>
              <p:cNvCxnSpPr>
                <a:cxnSpLocks/>
                <a:stCxn id="146" idx="2"/>
                <a:endCxn id="158" idx="2"/>
              </p:cNvCxnSpPr>
              <p:nvPr/>
            </p:nvCxnSpPr>
            <p:spPr>
              <a:xfrm rot="16200000" flipH="1">
                <a:off x="3433298" y="3036323"/>
                <a:ext cx="1194622" cy="3381067"/>
              </a:xfrm>
              <a:prstGeom prst="bentConnector2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8" name="Oval 157">
                <a:extLst>
                  <a:ext uri="{FF2B5EF4-FFF2-40B4-BE49-F238E27FC236}">
                    <a16:creationId xmlns:a16="http://schemas.microsoft.com/office/drawing/2014/main" id="{5CC3B4FD-E49C-4AB6-AD2F-CD5BA5B4CBFE}"/>
                  </a:ext>
                </a:extLst>
              </p:cNvPr>
              <p:cNvSpPr/>
              <p:nvPr/>
            </p:nvSpPr>
            <p:spPr>
              <a:xfrm>
                <a:off x="5721143" y="4948084"/>
                <a:ext cx="737419" cy="752168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600" b="1">
                    <a:solidFill>
                      <a:schemeClr val="tx1"/>
                    </a:solidFill>
                  </a:rPr>
                  <a:t>+</a:t>
                </a:r>
              </a:p>
            </p:txBody>
          </p:sp>
          <p:cxnSp>
            <p:nvCxnSpPr>
              <p:cNvPr id="159" name="Straight Arrow Connector 158">
                <a:extLst>
                  <a:ext uri="{FF2B5EF4-FFF2-40B4-BE49-F238E27FC236}">
                    <a16:creationId xmlns:a16="http://schemas.microsoft.com/office/drawing/2014/main" id="{567807C5-2B0F-4206-8587-8E2CAC6CF44E}"/>
                  </a:ext>
                </a:extLst>
              </p:cNvPr>
              <p:cNvCxnSpPr>
                <a:cxnSpLocks/>
                <a:stCxn id="147" idx="2"/>
                <a:endCxn id="158" idx="0"/>
              </p:cNvCxnSpPr>
              <p:nvPr/>
            </p:nvCxnSpPr>
            <p:spPr>
              <a:xfrm flipH="1">
                <a:off x="6089853" y="4417142"/>
                <a:ext cx="1" cy="530942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Connector: Elbow 159">
                <a:extLst>
                  <a:ext uri="{FF2B5EF4-FFF2-40B4-BE49-F238E27FC236}">
                    <a16:creationId xmlns:a16="http://schemas.microsoft.com/office/drawing/2014/main" id="{42E062F6-39C3-4F70-81C8-F037ACDD8A0F}"/>
                  </a:ext>
                </a:extLst>
              </p:cNvPr>
              <p:cNvCxnSpPr>
                <a:cxnSpLocks/>
                <a:endCxn id="148" idx="0"/>
              </p:cNvCxnSpPr>
              <p:nvPr/>
            </p:nvCxnSpPr>
            <p:spPr>
              <a:xfrm>
                <a:off x="6096003" y="980764"/>
                <a:ext cx="3003752" cy="479324"/>
              </a:xfrm>
              <a:prstGeom prst="bentConnector2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Connector: Elbow 160">
                <a:extLst>
                  <a:ext uri="{FF2B5EF4-FFF2-40B4-BE49-F238E27FC236}">
                    <a16:creationId xmlns:a16="http://schemas.microsoft.com/office/drawing/2014/main" id="{14A0FE1E-23A8-4C73-A282-953B928B0D40}"/>
                  </a:ext>
                </a:extLst>
              </p:cNvPr>
              <p:cNvCxnSpPr>
                <a:cxnSpLocks/>
                <a:stCxn id="152" idx="2"/>
                <a:endCxn id="158" idx="6"/>
              </p:cNvCxnSpPr>
              <p:nvPr/>
            </p:nvCxnSpPr>
            <p:spPr>
              <a:xfrm rot="5400000">
                <a:off x="7181848" y="3406261"/>
                <a:ext cx="1194622" cy="2641193"/>
              </a:xfrm>
              <a:prstGeom prst="bentConnector2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841EAA77-9568-401C-A3CE-09C13EFD1951}"/>
                    </a:ext>
                  </a:extLst>
                </p:cNvPr>
                <p:cNvSpPr txBox="1"/>
                <p:nvPr/>
              </p:nvSpPr>
              <p:spPr>
                <a:xfrm>
                  <a:off x="5948519" y="211945"/>
                  <a:ext cx="1483437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  <m:sup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sup>
                      </m:sSubSup>
                    </m:oMath>
                  </a14:m>
                  <a:r>
                    <a:rPr lang="en-US" sz="2000" b="1"/>
                    <a:t> </a:t>
                  </a:r>
                  <a:r>
                    <a:rPr lang="en-US" sz="1600"/>
                    <a:t>(N, H, W C)</a:t>
                  </a:r>
                </a:p>
              </p:txBody>
            </p:sp>
          </mc:Choice>
          <mc:Fallback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841EAA77-9568-401C-A3CE-09C13EFD195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48519" y="211945"/>
                  <a:ext cx="1483437" cy="400110"/>
                </a:xfrm>
                <a:prstGeom prst="rect">
                  <a:avLst/>
                </a:prstGeom>
                <a:blipFill>
                  <a:blip r:embed="rId2"/>
                  <a:stretch>
                    <a:fillRect r="-823" b="-1875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0" name="TextBox 109">
                  <a:extLst>
                    <a:ext uri="{FF2B5EF4-FFF2-40B4-BE49-F238E27FC236}">
                      <a16:creationId xmlns:a16="http://schemas.microsoft.com/office/drawing/2014/main" id="{CD554FC5-8717-4F10-9DAD-BE2AB58BA00A}"/>
                    </a:ext>
                  </a:extLst>
                </p:cNvPr>
                <p:cNvSpPr txBox="1"/>
                <p:nvPr/>
              </p:nvSpPr>
              <p:spPr>
                <a:xfrm>
                  <a:off x="6599907" y="2172924"/>
                  <a:ext cx="1791917" cy="41492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𝑫</m:t>
                          </m:r>
                        </m:e>
                        <m:sub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  <m:sup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sup>
                      </m:sSubSup>
                    </m:oMath>
                  </a14:m>
                  <a:r>
                    <a:rPr lang="en-US" sz="2000" b="1"/>
                    <a:t> </a:t>
                  </a:r>
                  <a:r>
                    <a:rPr lang="en-US" sz="1600"/>
                    <a:t>(N, H, W C*)</a:t>
                  </a:r>
                </a:p>
              </p:txBody>
            </p:sp>
          </mc:Choice>
          <mc:Fallback>
            <p:sp>
              <p:nvSpPr>
                <p:cNvPr id="110" name="TextBox 109">
                  <a:extLst>
                    <a:ext uri="{FF2B5EF4-FFF2-40B4-BE49-F238E27FC236}">
                      <a16:creationId xmlns:a16="http://schemas.microsoft.com/office/drawing/2014/main" id="{CD554FC5-8717-4F10-9DAD-BE2AB58BA00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99907" y="2172924"/>
                  <a:ext cx="1791917" cy="414922"/>
                </a:xfrm>
                <a:prstGeom prst="rect">
                  <a:avLst/>
                </a:prstGeom>
                <a:blipFill>
                  <a:blip r:embed="rId3"/>
                  <a:stretch>
                    <a:fillRect b="-134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1" name="Straight Arrow Connector 110">
              <a:extLst>
                <a:ext uri="{FF2B5EF4-FFF2-40B4-BE49-F238E27FC236}">
                  <a16:creationId xmlns:a16="http://schemas.microsoft.com/office/drawing/2014/main" id="{62FCCF8F-8337-4CE6-8602-B5E5910EA5D8}"/>
                </a:ext>
              </a:extLst>
            </p:cNvPr>
            <p:cNvCxnSpPr>
              <a:cxnSpLocks/>
              <a:endCxn id="110" idx="1"/>
            </p:cNvCxnSpPr>
            <p:nvPr/>
          </p:nvCxnSpPr>
          <p:spPr>
            <a:xfrm flipV="1">
              <a:off x="6134098" y="2380385"/>
              <a:ext cx="465809" cy="952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2" name="TextBox 111">
                  <a:extLst>
                    <a:ext uri="{FF2B5EF4-FFF2-40B4-BE49-F238E27FC236}">
                      <a16:creationId xmlns:a16="http://schemas.microsoft.com/office/drawing/2014/main" id="{D5EC42E3-E366-4D67-9888-BA4E103E0526}"/>
                    </a:ext>
                  </a:extLst>
                </p:cNvPr>
                <p:cNvSpPr txBox="1"/>
                <p:nvPr/>
              </p:nvSpPr>
              <p:spPr>
                <a:xfrm>
                  <a:off x="3449295" y="1911027"/>
                  <a:ext cx="1791917" cy="4070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𝑫</m:t>
                          </m:r>
                        </m:e>
                        <m:sub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  <m:sup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</m:oMath>
                  </a14:m>
                  <a:r>
                    <a:rPr lang="en-US" sz="2000" b="1"/>
                    <a:t> </a:t>
                  </a:r>
                  <a:r>
                    <a:rPr lang="en-US" sz="1600"/>
                    <a:t>(N, H, W C*)</a:t>
                  </a:r>
                </a:p>
              </p:txBody>
            </p:sp>
          </mc:Choice>
          <mc:Fallback>
            <p:sp>
              <p:nvSpPr>
                <p:cNvPr id="112" name="TextBox 111">
                  <a:extLst>
                    <a:ext uri="{FF2B5EF4-FFF2-40B4-BE49-F238E27FC236}">
                      <a16:creationId xmlns:a16="http://schemas.microsoft.com/office/drawing/2014/main" id="{D5EC42E3-E366-4D67-9888-BA4E103E052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49295" y="1911027"/>
                  <a:ext cx="1791917" cy="407099"/>
                </a:xfrm>
                <a:prstGeom prst="rect">
                  <a:avLst/>
                </a:prstGeom>
                <a:blipFill>
                  <a:blip r:embed="rId4"/>
                  <a:stretch>
                    <a:fillRect r="-1020" b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88D09EB0-872F-4E23-ABEA-FE6890363D83}"/>
                </a:ext>
              </a:extLst>
            </p:cNvPr>
            <p:cNvCxnSpPr>
              <a:cxnSpLocks/>
              <a:endCxn id="151" idx="1"/>
            </p:cNvCxnSpPr>
            <p:nvPr/>
          </p:nvCxnSpPr>
          <p:spPr>
            <a:xfrm>
              <a:off x="7964129" y="2912807"/>
              <a:ext cx="469489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Arrow Connector 113">
              <a:extLst>
                <a:ext uri="{FF2B5EF4-FFF2-40B4-BE49-F238E27FC236}">
                  <a16:creationId xmlns:a16="http://schemas.microsoft.com/office/drawing/2014/main" id="{75EA3371-7716-4E53-9B08-3D9038D55660}"/>
                </a:ext>
              </a:extLst>
            </p:cNvPr>
            <p:cNvCxnSpPr>
              <a:cxnSpLocks/>
              <a:stCxn id="151" idx="3"/>
            </p:cNvCxnSpPr>
            <p:nvPr/>
          </p:nvCxnSpPr>
          <p:spPr>
            <a:xfrm>
              <a:off x="9854379" y="2912807"/>
              <a:ext cx="41049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5" name="TextBox 114">
                  <a:extLst>
                    <a:ext uri="{FF2B5EF4-FFF2-40B4-BE49-F238E27FC236}">
                      <a16:creationId xmlns:a16="http://schemas.microsoft.com/office/drawing/2014/main" id="{3AEB1028-3B7D-41EB-9FBD-264BAF399F6C}"/>
                    </a:ext>
                  </a:extLst>
                </p:cNvPr>
                <p:cNvSpPr txBox="1"/>
                <p:nvPr/>
              </p:nvSpPr>
              <p:spPr>
                <a:xfrm>
                  <a:off x="6774427" y="2706329"/>
                  <a:ext cx="1791917" cy="6533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𝑯</m:t>
                          </m:r>
                        </m:e>
                        <m:sub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  <m:sup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</m:oMath>
                  </a14:m>
                  <a:r>
                    <a:rPr lang="en-US" sz="2000" b="1"/>
                    <a:t> </a:t>
                  </a:r>
                </a:p>
                <a:p>
                  <a:pPr algn="ctr"/>
                  <a:r>
                    <a:rPr lang="en-US" sz="1600"/>
                    <a:t>(N, H, W C*)</a:t>
                  </a:r>
                </a:p>
              </p:txBody>
            </p:sp>
          </mc:Choice>
          <mc:Fallback>
            <p:sp>
              <p:nvSpPr>
                <p:cNvPr id="115" name="TextBox 114">
                  <a:extLst>
                    <a:ext uri="{FF2B5EF4-FFF2-40B4-BE49-F238E27FC236}">
                      <a16:creationId xmlns:a16="http://schemas.microsoft.com/office/drawing/2014/main" id="{3AEB1028-3B7D-41EB-9FBD-264BAF399F6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74427" y="2706329"/>
                  <a:ext cx="1791917" cy="653320"/>
                </a:xfrm>
                <a:prstGeom prst="rect">
                  <a:avLst/>
                </a:prstGeom>
                <a:blipFill>
                  <a:blip r:embed="rId5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6" name="TextBox 115">
                  <a:extLst>
                    <a:ext uri="{FF2B5EF4-FFF2-40B4-BE49-F238E27FC236}">
                      <a16:creationId xmlns:a16="http://schemas.microsoft.com/office/drawing/2014/main" id="{A207DBED-9A9D-42C6-9A8F-B216AEF87CC1}"/>
                    </a:ext>
                  </a:extLst>
                </p:cNvPr>
                <p:cNvSpPr txBox="1"/>
                <p:nvPr/>
              </p:nvSpPr>
              <p:spPr>
                <a:xfrm>
                  <a:off x="9710587" y="2716685"/>
                  <a:ext cx="1791917" cy="6533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𝑯</m:t>
                          </m:r>
                        </m:e>
                        <m:sub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  <m:sup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sup>
                      </m:sSubSup>
                    </m:oMath>
                  </a14:m>
                  <a:r>
                    <a:rPr lang="en-US" sz="2000" b="1"/>
                    <a:t> </a:t>
                  </a:r>
                </a:p>
                <a:p>
                  <a:pPr algn="ctr"/>
                  <a:r>
                    <a:rPr lang="en-US" sz="1600"/>
                    <a:t>(N, H, W C*)</a:t>
                  </a:r>
                </a:p>
              </p:txBody>
            </p:sp>
          </mc:Choice>
          <mc:Fallback>
            <p:sp>
              <p:nvSpPr>
                <p:cNvPr id="116" name="TextBox 115">
                  <a:extLst>
                    <a:ext uri="{FF2B5EF4-FFF2-40B4-BE49-F238E27FC236}">
                      <a16:creationId xmlns:a16="http://schemas.microsoft.com/office/drawing/2014/main" id="{A207DBED-9A9D-42C6-9A8F-B216AEF87CC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10587" y="2716685"/>
                  <a:ext cx="1791917" cy="653320"/>
                </a:xfrm>
                <a:prstGeom prst="rect">
                  <a:avLst/>
                </a:prstGeom>
                <a:blipFill>
                  <a:blip r:embed="rId6"/>
                  <a:stretch>
                    <a:fillRect b="-1346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1" name="TextBox 120">
                  <a:extLst>
                    <a:ext uri="{FF2B5EF4-FFF2-40B4-BE49-F238E27FC236}">
                      <a16:creationId xmlns:a16="http://schemas.microsoft.com/office/drawing/2014/main" id="{D8F1532B-815E-4356-B477-BD27529879D2}"/>
                    </a:ext>
                  </a:extLst>
                </p:cNvPr>
                <p:cNvSpPr txBox="1"/>
                <p:nvPr/>
              </p:nvSpPr>
              <p:spPr>
                <a:xfrm>
                  <a:off x="2311199" y="3301981"/>
                  <a:ext cx="1791917" cy="40786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̃"/>
                              <m:ctrlP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𝑭</m:t>
                              </m:r>
                            </m:e>
                          </m:acc>
                        </m:e>
                        <m:sub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  <m:sup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sup>
                      </m:sSubSup>
                    </m:oMath>
                  </a14:m>
                  <a:r>
                    <a:rPr lang="en-US" sz="2000" b="1"/>
                    <a:t> </a:t>
                  </a:r>
                  <a:r>
                    <a:rPr lang="en-US" sz="1600"/>
                    <a:t>(N, H, W C*)</a:t>
                  </a:r>
                </a:p>
              </p:txBody>
            </p:sp>
          </mc:Choice>
          <mc:Fallback>
            <p:sp>
              <p:nvSpPr>
                <p:cNvPr id="121" name="TextBox 120">
                  <a:extLst>
                    <a:ext uri="{FF2B5EF4-FFF2-40B4-BE49-F238E27FC236}">
                      <a16:creationId xmlns:a16="http://schemas.microsoft.com/office/drawing/2014/main" id="{D8F1532B-815E-4356-B477-BD27529879D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11199" y="3301981"/>
                  <a:ext cx="1791917" cy="407869"/>
                </a:xfrm>
                <a:prstGeom prst="rect">
                  <a:avLst/>
                </a:prstGeom>
                <a:blipFill>
                  <a:blip r:embed="rId7"/>
                  <a:stretch>
                    <a:fillRect t="-9231" b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D43217F4-9AA1-4FDD-B7D6-4D50C4BBFB45}"/>
                </a:ext>
              </a:extLst>
            </p:cNvPr>
            <p:cNvCxnSpPr/>
            <p:nvPr/>
          </p:nvCxnSpPr>
          <p:spPr>
            <a:xfrm>
              <a:off x="9144000" y="1135626"/>
              <a:ext cx="209427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nector: Elbow 122">
              <a:extLst>
                <a:ext uri="{FF2B5EF4-FFF2-40B4-BE49-F238E27FC236}">
                  <a16:creationId xmlns:a16="http://schemas.microsoft.com/office/drawing/2014/main" id="{C5E7F697-6AA6-4D78-A89B-1C29A5A8BFAC}"/>
                </a:ext>
              </a:extLst>
            </p:cNvPr>
            <p:cNvCxnSpPr>
              <a:cxnSpLocks/>
              <a:endCxn id="158" idx="5"/>
            </p:cNvCxnSpPr>
            <p:nvPr/>
          </p:nvCxnSpPr>
          <p:spPr>
            <a:xfrm rot="10800000" flipV="1">
              <a:off x="6394815" y="1134809"/>
              <a:ext cx="4843457" cy="4617523"/>
            </a:xfrm>
            <a:prstGeom prst="bentConnector4">
              <a:avLst>
                <a:gd name="adj1" fmla="val 469"/>
                <a:gd name="adj2" fmla="val 99990"/>
              </a:avLst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29621C33-9233-4D7A-A34A-8006FE608EBF}"/>
                </a:ext>
              </a:extLst>
            </p:cNvPr>
            <p:cNvCxnSpPr>
              <a:cxnSpLocks/>
              <a:stCxn id="158" idx="4"/>
            </p:cNvCxnSpPr>
            <p:nvPr/>
          </p:nvCxnSpPr>
          <p:spPr>
            <a:xfrm>
              <a:off x="6134098" y="5862485"/>
              <a:ext cx="0" cy="47932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5" name="TextBox 124">
                  <a:extLst>
                    <a:ext uri="{FF2B5EF4-FFF2-40B4-BE49-F238E27FC236}">
                      <a16:creationId xmlns:a16="http://schemas.microsoft.com/office/drawing/2014/main" id="{AEE11048-3175-4494-84F8-C6E8736E8797}"/>
                    </a:ext>
                  </a:extLst>
                </p:cNvPr>
                <p:cNvSpPr txBox="1"/>
                <p:nvPr/>
              </p:nvSpPr>
              <p:spPr>
                <a:xfrm>
                  <a:off x="5858188" y="6419200"/>
                  <a:ext cx="1987954" cy="41030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sup>
                      </m:sSubSup>
                    </m:oMath>
                  </a14:m>
                  <a:r>
                    <a:rPr lang="en-US" sz="2000" b="1"/>
                    <a:t> </a:t>
                  </a:r>
                  <a:r>
                    <a:rPr lang="en-US" sz="1600"/>
                    <a:t>(N, H, W 4xC*)</a:t>
                  </a:r>
                </a:p>
              </p:txBody>
            </p:sp>
          </mc:Choice>
          <mc:Fallback>
            <p:sp>
              <p:nvSpPr>
                <p:cNvPr id="125" name="TextBox 124">
                  <a:extLst>
                    <a:ext uri="{FF2B5EF4-FFF2-40B4-BE49-F238E27FC236}">
                      <a16:creationId xmlns:a16="http://schemas.microsoft.com/office/drawing/2014/main" id="{AEE11048-3175-4494-84F8-C6E8736E879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58188" y="6419200"/>
                  <a:ext cx="1987954" cy="410305"/>
                </a:xfrm>
                <a:prstGeom prst="rect">
                  <a:avLst/>
                </a:prstGeom>
                <a:blipFill>
                  <a:blip r:embed="rId8"/>
                  <a:stretch>
                    <a:fillRect r="-1227" b="-181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51173A82-53A4-4207-8309-391B961B7B4E}"/>
              </a:ext>
            </a:extLst>
          </p:cNvPr>
          <p:cNvSpPr/>
          <p:nvPr/>
        </p:nvSpPr>
        <p:spPr>
          <a:xfrm>
            <a:off x="0" y="0"/>
            <a:ext cx="1757059" cy="6858000"/>
          </a:xfrm>
          <a:prstGeom prst="rect">
            <a:avLst/>
          </a:prstGeom>
          <a:solidFill>
            <a:srgbClr val="42B9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CAC7C7F-4AAD-4EE2-B92E-A195E71DCCA0}"/>
              </a:ext>
            </a:extLst>
          </p:cNvPr>
          <p:cNvSpPr txBox="1"/>
          <p:nvPr/>
        </p:nvSpPr>
        <p:spPr>
          <a:xfrm rot="16200000">
            <a:off x="-2582973" y="2992486"/>
            <a:ext cx="6806519" cy="7985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 kern="120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Spatio</a:t>
            </a:r>
            <a:r>
              <a:rPr lang="en-US" sz="3600" b="1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-Temporal Block Design</a:t>
            </a:r>
          </a:p>
        </p:txBody>
      </p:sp>
    </p:spTree>
    <p:extLst>
      <p:ext uri="{BB962C8B-B14F-4D97-AF65-F5344CB8AC3E}">
        <p14:creationId xmlns:p14="http://schemas.microsoft.com/office/powerpoint/2010/main" val="10961289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28D31E1B-0407-4223-9642-0B642CBF57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062849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656150"/>
            <a:ext cx="5672667" cy="14315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7282CE-C91D-4EE9-ADD4-7A5A06DFFF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73940"/>
            <a:ext cx="5052369" cy="1035781"/>
          </a:xfrm>
        </p:spPr>
        <p:txBody>
          <a:bodyPr anchor="ctr">
            <a:normAutofit/>
          </a:bodyPr>
          <a:lstStyle/>
          <a:p>
            <a:r>
              <a:rPr lang="en-US" sz="3600">
                <a:latin typeface="+mn-lt"/>
              </a:rPr>
              <a:t>Tasks for next week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BE50BA-340F-45C7-983A-4325B7A9A3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5029" y="2524721"/>
            <a:ext cx="4991629" cy="3677123"/>
          </a:xfrm>
        </p:spPr>
        <p:txBody>
          <a:bodyPr anchor="ctr">
            <a:normAutofit/>
          </a:bodyPr>
          <a:lstStyle/>
          <a:p>
            <a:r>
              <a:rPr lang="en-US" sz="1800" dirty="0"/>
              <a:t>Work on the integration of </a:t>
            </a:r>
            <a:r>
              <a:rPr lang="en-US" sz="1800" dirty="0" err="1"/>
              <a:t>CenterNet</a:t>
            </a:r>
            <a:r>
              <a:rPr lang="en-US" sz="1800" dirty="0"/>
              <a:t> with ROAD </a:t>
            </a:r>
          </a:p>
          <a:p>
            <a:r>
              <a:rPr lang="en-US" sz="1800" dirty="0"/>
              <a:t>Creating the pipeline for ROAD</a:t>
            </a:r>
            <a:endParaRPr lang="en-US" sz="1800" dirty="0">
              <a:cs typeface="Calibri"/>
            </a:endParaRPr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0E96339-907C-46C3-99AC-31179B6F0E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16299" y="608401"/>
            <a:ext cx="4637502" cy="559344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Graphic 6" descr="Checkmark">
            <a:extLst>
              <a:ext uri="{FF2B5EF4-FFF2-40B4-BE49-F238E27FC236}">
                <a16:creationId xmlns:a16="http://schemas.microsoft.com/office/drawing/2014/main" id="{1640E1AC-E370-4024-9923-C5B61466CF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30493" y="1347516"/>
            <a:ext cx="4223252" cy="4223252"/>
          </a:xfrm>
          <a:prstGeom prst="rect">
            <a:avLst/>
          </a:prstGeom>
        </p:spPr>
      </p:pic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92240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17672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CE6469E4274824394E3AF1919EF8163" ma:contentTypeVersion="8" ma:contentTypeDescription="Create a new document." ma:contentTypeScope="" ma:versionID="ab97220aee8e2fda6585a39a1c85344d">
  <xsd:schema xmlns:xsd="http://www.w3.org/2001/XMLSchema" xmlns:xs="http://www.w3.org/2001/XMLSchema" xmlns:p="http://schemas.microsoft.com/office/2006/metadata/properties" xmlns:ns3="1133559a-49e7-49bb-a623-43a0c43acf14" targetNamespace="http://schemas.microsoft.com/office/2006/metadata/properties" ma:root="true" ma:fieldsID="c620425a1da043cc01c10992940801b6" ns3:_="">
    <xsd:import namespace="1133559a-49e7-49bb-a623-43a0c43acf14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3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133559a-49e7-49bb-a623-43a0c43acf1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88E1BBA7-86A7-40FF-A2EF-51950A054A1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31D68DB-3565-4AF5-96B1-780C08038BBB}">
  <ds:schemaRefs>
    <ds:schemaRef ds:uri="1133559a-49e7-49bb-a623-43a0c43acf14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5947355C-C982-448D-9DDB-B1085AF71677}">
  <ds:schemaRefs>
    <ds:schemaRef ds:uri="http://www.w3.org/XML/1998/namespace"/>
    <ds:schemaRef ds:uri="http://schemas.microsoft.com/office/2006/metadata/properties"/>
    <ds:schemaRef ds:uri="http://purl.org/dc/elements/1.1/"/>
    <ds:schemaRef ds:uri="http://schemas.microsoft.com/office/2006/documentManagement/types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1133559a-49e7-49bb-a623-43a0c43acf14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37</TotalTime>
  <Words>206</Words>
  <Application>Microsoft Office PowerPoint</Application>
  <PresentationFormat>Widescreen</PresentationFormat>
  <Paragraphs>40</Paragraphs>
  <Slides>6</Slides>
  <Notes>0</Notes>
  <HiddenSlides>0</HiddenSlides>
  <MMClips>5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Calibri</vt:lpstr>
      <vt:lpstr>Calibri Light</vt:lpstr>
      <vt:lpstr>Cambria Math</vt:lpstr>
      <vt:lpstr>Office Theme</vt:lpstr>
      <vt:lpstr>FYP5: Object Detection, Tracking and Suspicious Activity Recognition for Maritime Surveillance using Thermal Vision</vt:lpstr>
      <vt:lpstr>Weekly Tasks</vt:lpstr>
      <vt:lpstr>Results after the conversion of MatLab to Python</vt:lpstr>
      <vt:lpstr>Object tracking in Thermal Environment</vt:lpstr>
      <vt:lpstr>PowerPoint Presentation</vt:lpstr>
      <vt:lpstr>Tasks for next week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FYP5: Object Detection, Tracking and Suspicious Activity Recognition for Maritime Surveillance using Thermal Vision</dc:title>
  <dc:creator>Sachira Karunasena</dc:creator>
  <cp:lastModifiedBy>Sachira Karunasena</cp:lastModifiedBy>
  <cp:revision>1</cp:revision>
  <dcterms:created xsi:type="dcterms:W3CDTF">2020-07-29T16:20:32Z</dcterms:created>
  <dcterms:modified xsi:type="dcterms:W3CDTF">2020-07-29T16:57:56Z</dcterms:modified>
</cp:coreProperties>
</file>